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82" r:id="rId3"/>
    <p:sldId id="257" r:id="rId4"/>
    <p:sldId id="258" r:id="rId5"/>
    <p:sldId id="281" r:id="rId6"/>
    <p:sldId id="279" r:id="rId7"/>
    <p:sldId id="269" r:id="rId8"/>
    <p:sldId id="283" r:id="rId9"/>
    <p:sldId id="270" r:id="rId10"/>
    <p:sldId id="272" r:id="rId11"/>
    <p:sldId id="273" r:id="rId12"/>
    <p:sldId id="280" r:id="rId13"/>
    <p:sldId id="271" r:id="rId14"/>
    <p:sldId id="274" r:id="rId15"/>
    <p:sldId id="276" r:id="rId16"/>
    <p:sldId id="275" r:id="rId17"/>
    <p:sldId id="278"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6"/>
    <p:restoredTop sz="91280"/>
  </p:normalViewPr>
  <p:slideViewPr>
    <p:cSldViewPr snapToGrid="0" snapToObjects="1">
      <p:cViewPr varScale="1">
        <p:scale>
          <a:sx n="91" d="100"/>
          <a:sy n="91" d="100"/>
        </p:scale>
        <p:origin x="224"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13AF0-CE3B-4C46-8314-542072DF8857}" type="datetimeFigureOut">
              <a:rPr lang="en-US" smtClean="0"/>
              <a:t>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987D9-FA39-D24B-8733-E0E2B1D494FC}" type="slidenum">
              <a:rPr lang="en-US" smtClean="0"/>
              <a:t>‹#›</a:t>
            </a:fld>
            <a:endParaRPr lang="en-US"/>
          </a:p>
        </p:txBody>
      </p:sp>
    </p:spTree>
    <p:extLst>
      <p:ext uri="{BB962C8B-B14F-4D97-AF65-F5344CB8AC3E}">
        <p14:creationId xmlns:p14="http://schemas.microsoft.com/office/powerpoint/2010/main" val="2025180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:09</a:t>
            </a:r>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3</a:t>
            </a:fld>
            <a:endParaRPr lang="en-US"/>
          </a:p>
        </p:txBody>
      </p:sp>
    </p:spTree>
    <p:extLst>
      <p:ext uri="{BB962C8B-B14F-4D97-AF65-F5344CB8AC3E}">
        <p14:creationId xmlns:p14="http://schemas.microsoft.com/office/powerpoint/2010/main" val="1214984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:47</a:t>
            </a:r>
          </a:p>
          <a:p>
            <a:endParaRPr lang="en-US" dirty="0" smtClean="0"/>
          </a:p>
          <a:p>
            <a:r>
              <a:rPr lang="en-US" dirty="0" smtClean="0"/>
              <a:t>SQL Server</a:t>
            </a:r>
            <a:r>
              <a:rPr lang="en-US" baseline="0" dirty="0" smtClean="0"/>
              <a:t> in the cloud: Who works with a DBA empire?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16</a:t>
            </a:fld>
            <a:endParaRPr lang="en-US"/>
          </a:p>
        </p:txBody>
      </p:sp>
    </p:spTree>
    <p:extLst>
      <p:ext uri="{BB962C8B-B14F-4D97-AF65-F5344CB8AC3E}">
        <p14:creationId xmlns:p14="http://schemas.microsoft.com/office/powerpoint/2010/main" val="83252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:52</a:t>
            </a:r>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17</a:t>
            </a:fld>
            <a:endParaRPr lang="en-US"/>
          </a:p>
        </p:txBody>
      </p:sp>
    </p:spTree>
    <p:extLst>
      <p:ext uri="{BB962C8B-B14F-4D97-AF65-F5344CB8AC3E}">
        <p14:creationId xmlns:p14="http://schemas.microsoft.com/office/powerpoint/2010/main" val="743177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a:t>
            </a:r>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4</a:t>
            </a:fld>
            <a:endParaRPr lang="en-US"/>
          </a:p>
        </p:txBody>
      </p:sp>
    </p:spTree>
    <p:extLst>
      <p:ext uri="{BB962C8B-B14F-4D97-AF65-F5344CB8AC3E}">
        <p14:creationId xmlns:p14="http://schemas.microsoft.com/office/powerpoint/2010/main" val="344901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:16</a:t>
            </a:r>
          </a:p>
          <a:p>
            <a:r>
              <a:rPr lang="en-US" dirty="0" smtClean="0"/>
              <a:t>Shiny: New dependencies, risks, without context</a:t>
            </a:r>
          </a:p>
          <a:p>
            <a:endParaRPr lang="en-US" dirty="0" smtClean="0"/>
          </a:p>
          <a:p>
            <a:r>
              <a:rPr lang="en-US" dirty="0" smtClean="0"/>
              <a:t>For real: Why do we try so hard to prescribe solutions</a:t>
            </a:r>
            <a:r>
              <a:rPr lang="en-US" baseline="0" dirty="0" smtClean="0"/>
              <a:t> to everything without understanding the problem domain first? You've probably been to sessions already that attempt to do just that.</a:t>
            </a:r>
          </a:p>
          <a:p>
            <a:endParaRPr lang="en-US" baseline="0" dirty="0" smtClean="0"/>
          </a:p>
          <a:p>
            <a:r>
              <a:rPr lang="en-US" baseline="0" dirty="0" smtClean="0"/>
              <a:t>Most problems: I value people who can compose solutions after thoroughly understanding a problem over people who want to invent algorithms.</a:t>
            </a:r>
            <a:endParaRPr lang="en-US" dirty="0" smtClean="0"/>
          </a:p>
          <a:p>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6</a:t>
            </a:fld>
            <a:endParaRPr lang="en-US"/>
          </a:p>
        </p:txBody>
      </p:sp>
    </p:spTree>
    <p:extLst>
      <p:ext uri="{BB962C8B-B14F-4D97-AF65-F5344CB8AC3E}">
        <p14:creationId xmlns:p14="http://schemas.microsoft.com/office/powerpoint/2010/main" val="1192048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a:t>
            </a:r>
          </a:p>
          <a:p>
            <a:endParaRPr lang="en-US" dirty="0" smtClean="0"/>
          </a:p>
          <a:p>
            <a:r>
              <a:rPr lang="en-US" dirty="0" smtClean="0"/>
              <a:t>Does schema change a lot: Also applies to transient data.</a:t>
            </a:r>
          </a:p>
          <a:p>
            <a:endParaRPr lang="en-US" dirty="0" smtClean="0"/>
          </a:p>
          <a:p>
            <a:r>
              <a:rPr lang="en-US" dirty="0" smtClean="0"/>
              <a:t>What experience:</a:t>
            </a:r>
            <a:r>
              <a:rPr lang="en-US" baseline="0" dirty="0" smtClean="0"/>
              <a:t> I would encourage you to think more in terms of cost, monetary and time. The people who sign the checks understand this language better and you can make compelling arguments this way.</a:t>
            </a:r>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9</a:t>
            </a:fld>
            <a:endParaRPr lang="en-US"/>
          </a:p>
        </p:txBody>
      </p:sp>
    </p:spTree>
    <p:extLst>
      <p:ext uri="{BB962C8B-B14F-4D97-AF65-F5344CB8AC3E}">
        <p14:creationId xmlns:p14="http://schemas.microsoft.com/office/powerpoint/2010/main" val="68527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a:t>
            </a:r>
          </a:p>
          <a:p>
            <a:endParaRPr lang="en-US" dirty="0" smtClean="0"/>
          </a:p>
          <a:p>
            <a:r>
              <a:rPr lang="en-US" dirty="0" smtClean="0"/>
              <a:t>Potentially</a:t>
            </a:r>
            <a:r>
              <a:rPr lang="en-US" baseline="0" dirty="0" smtClean="0"/>
              <a:t> higher: Often because SDK's hydrate and map objects for you, and there's no leaky abstraction (ORM) to understand.</a:t>
            </a:r>
          </a:p>
          <a:p>
            <a:endParaRPr lang="en-US" baseline="0" dirty="0" smtClean="0"/>
          </a:p>
          <a:p>
            <a:r>
              <a:rPr lang="en-US" dirty="0" smtClean="0"/>
              <a:t>Licensing:</a:t>
            </a:r>
            <a:r>
              <a:rPr lang="en-US" baseline="0" dirty="0" smtClean="0"/>
              <a:t> Less of an issue in the cloud era.</a:t>
            </a:r>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10</a:t>
            </a:fld>
            <a:endParaRPr lang="en-US"/>
          </a:p>
        </p:txBody>
      </p:sp>
    </p:spTree>
    <p:extLst>
      <p:ext uri="{BB962C8B-B14F-4D97-AF65-F5344CB8AC3E}">
        <p14:creationId xmlns:p14="http://schemas.microsoft.com/office/powerpoint/2010/main" val="2081365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:28</a:t>
            </a:r>
          </a:p>
          <a:p>
            <a:endParaRPr lang="en-US" dirty="0" smtClean="0"/>
          </a:p>
          <a:p>
            <a:r>
              <a:rPr lang="en-US" dirty="0" smtClean="0"/>
              <a:t>Context!</a:t>
            </a:r>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12</a:t>
            </a:fld>
            <a:endParaRPr lang="en-US"/>
          </a:p>
        </p:txBody>
      </p:sp>
    </p:spTree>
    <p:extLst>
      <p:ext uri="{BB962C8B-B14F-4D97-AF65-F5344CB8AC3E}">
        <p14:creationId xmlns:p14="http://schemas.microsoft.com/office/powerpoint/2010/main" val="1901369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:35</a:t>
            </a:r>
          </a:p>
          <a:p>
            <a:endParaRPr lang="en-US" dirty="0" smtClean="0"/>
          </a:p>
          <a:p>
            <a:r>
              <a:rPr lang="en-US" dirty="0" smtClean="0"/>
              <a:t>Most SQL: There's a key that's already indexed, fast to fetch even with millions</a:t>
            </a:r>
            <a:r>
              <a:rPr lang="en-US" baseline="0" dirty="0" smtClean="0"/>
              <a:t> of rows.</a:t>
            </a:r>
          </a:p>
          <a:p>
            <a:endParaRPr lang="en-US" baseline="0" dirty="0" smtClean="0"/>
          </a:p>
          <a:p>
            <a:r>
              <a:rPr lang="en-US" dirty="0" smtClean="0"/>
              <a:t>Fight the urge: Yes, orphan data is bad, but redundant data is cheap to store.</a:t>
            </a:r>
          </a:p>
          <a:p>
            <a:endParaRPr lang="en-US" dirty="0" smtClean="0"/>
          </a:p>
          <a:p>
            <a:r>
              <a:rPr lang="en-US" dirty="0" smtClean="0"/>
              <a:t>Sometimes:</a:t>
            </a:r>
            <a:r>
              <a:rPr lang="en-US" baseline="0" dirty="0" smtClean="0"/>
              <a:t> Depending on schema, it might be OK to fetch related data on a separate call, or even a totally different persistence medium (http service, other </a:t>
            </a:r>
            <a:r>
              <a:rPr lang="en-US" baseline="0" dirty="0" err="1" smtClean="0"/>
              <a:t>db</a:t>
            </a:r>
            <a:r>
              <a:rPr lang="en-US" baseline="0" dirty="0" smtClean="0"/>
              <a:t>, cache, etc.).</a:t>
            </a:r>
          </a:p>
          <a:p>
            <a:endParaRPr lang="en-US" baseline="0" dirty="0" smtClean="0"/>
          </a:p>
          <a:p>
            <a:r>
              <a:rPr lang="en-US" baseline="0" dirty="0" smtClean="0"/>
              <a:t>Important: Example: generated reports that aren't searched.</a:t>
            </a:r>
          </a:p>
          <a:p>
            <a:endParaRPr lang="en-US" baseline="0" dirty="0" smtClean="0"/>
          </a:p>
          <a:p>
            <a:r>
              <a:rPr lang="en-US" baseline="0" dirty="0" smtClean="0"/>
              <a:t>Break down: People too often think about tables before the problem domain. DDD people will hate you for it.</a:t>
            </a:r>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13</a:t>
            </a:fld>
            <a:endParaRPr lang="en-US"/>
          </a:p>
        </p:txBody>
      </p:sp>
    </p:spTree>
    <p:extLst>
      <p:ext uri="{BB962C8B-B14F-4D97-AF65-F5344CB8AC3E}">
        <p14:creationId xmlns:p14="http://schemas.microsoft.com/office/powerpoint/2010/main" val="2033501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a:t>
            </a:r>
          </a:p>
          <a:p>
            <a:endParaRPr lang="en-US" dirty="0" smtClean="0"/>
          </a:p>
          <a:p>
            <a:r>
              <a:rPr lang="en-US" dirty="0" smtClean="0"/>
              <a:t>Saw this over and over when working in consulting agency. Give the </a:t>
            </a:r>
            <a:r>
              <a:rPr lang="en-US" dirty="0" err="1" smtClean="0"/>
              <a:t>Telerik</a:t>
            </a:r>
            <a:r>
              <a:rPr lang="en-US" dirty="0" smtClean="0"/>
              <a:t> grid problem as an example</a:t>
            </a:r>
            <a:r>
              <a:rPr lang="en-US" baseline="0" dirty="0" smtClean="0"/>
              <a:t> at END OF SLIDE.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14</a:t>
            </a:fld>
            <a:endParaRPr lang="en-US"/>
          </a:p>
        </p:txBody>
      </p:sp>
    </p:spTree>
    <p:extLst>
      <p:ext uri="{BB962C8B-B14F-4D97-AF65-F5344CB8AC3E}">
        <p14:creationId xmlns:p14="http://schemas.microsoft.com/office/powerpoint/2010/main" val="1734224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:45</a:t>
            </a:r>
          </a:p>
          <a:p>
            <a:endParaRPr lang="en-US" dirty="0" smtClean="0"/>
          </a:p>
          <a:p>
            <a:r>
              <a:rPr lang="en-US" dirty="0" smtClean="0"/>
              <a:t>Give</a:t>
            </a:r>
            <a:r>
              <a:rPr lang="en-US" baseline="0" dirty="0" smtClean="0"/>
              <a:t> early career story about sucking at SQL.</a:t>
            </a:r>
            <a:endParaRPr lang="en-US" dirty="0"/>
          </a:p>
        </p:txBody>
      </p:sp>
      <p:sp>
        <p:nvSpPr>
          <p:cNvPr id="4" name="Slide Number Placeholder 3"/>
          <p:cNvSpPr>
            <a:spLocks noGrp="1"/>
          </p:cNvSpPr>
          <p:nvPr>
            <p:ph type="sldNum" sz="quarter" idx="10"/>
          </p:nvPr>
        </p:nvSpPr>
        <p:spPr/>
        <p:txBody>
          <a:bodyPr/>
          <a:lstStyle/>
          <a:p>
            <a:fld id="{28E987D9-FA39-D24B-8733-E0E2B1D494FC}" type="slidenum">
              <a:rPr lang="en-US" smtClean="0"/>
              <a:t>15</a:t>
            </a:fld>
            <a:endParaRPr lang="en-US"/>
          </a:p>
        </p:txBody>
      </p:sp>
    </p:spTree>
    <p:extLst>
      <p:ext uri="{BB962C8B-B14F-4D97-AF65-F5344CB8AC3E}">
        <p14:creationId xmlns:p14="http://schemas.microsoft.com/office/powerpoint/2010/main" val="691899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effputz" TargetMode="External"/><Relationship Id="rId3" Type="http://schemas.openxmlformats.org/officeDocument/2006/relationships/hyperlink" Target="mailto:jeff@popw.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effputz" TargetMode="External"/><Relationship Id="rId4" Type="http://schemas.openxmlformats.org/officeDocument/2006/relationships/hyperlink" Target="mailto:jeff@popw.com"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828800"/>
            <a:ext cx="9144000" cy="4276718"/>
          </a:xfrm>
        </p:spPr>
        <p:txBody>
          <a:bodyPr>
            <a:normAutofit/>
          </a:bodyPr>
          <a:lstStyle/>
          <a:p>
            <a:r>
              <a:rPr lang="en-US" sz="8800" dirty="0">
                <a:effectLst/>
              </a:rPr>
              <a:t>App </a:t>
            </a:r>
            <a:r>
              <a:rPr lang="en-US" sz="8800" dirty="0" smtClean="0">
                <a:effectLst/>
              </a:rPr>
              <a:t>architecture</a:t>
            </a:r>
            <a:br>
              <a:rPr lang="en-US" sz="8800" dirty="0" smtClean="0">
                <a:effectLst/>
              </a:rPr>
            </a:br>
            <a:r>
              <a:rPr lang="en-US" sz="8800" dirty="0" smtClean="0">
                <a:effectLst/>
              </a:rPr>
              <a:t>without</a:t>
            </a:r>
            <a:br>
              <a:rPr lang="en-US" sz="8800" dirty="0" smtClean="0">
                <a:effectLst/>
              </a:rPr>
            </a:br>
            <a:r>
              <a:rPr lang="en-US" sz="8800" dirty="0" smtClean="0">
                <a:effectLst/>
              </a:rPr>
              <a:t>RDBS </a:t>
            </a:r>
            <a:r>
              <a:rPr lang="en-US" sz="8800" dirty="0">
                <a:effectLst/>
              </a:rPr>
              <a:t>vs NoSQL drama</a:t>
            </a:r>
          </a:p>
        </p:txBody>
      </p:sp>
      <p:sp>
        <p:nvSpPr>
          <p:cNvPr id="3" name="Subtitle 2"/>
          <p:cNvSpPr>
            <a:spLocks noGrp="1"/>
          </p:cNvSpPr>
          <p:nvPr>
            <p:ph type="subTitle" idx="1"/>
          </p:nvPr>
        </p:nvSpPr>
        <p:spPr>
          <a:xfrm>
            <a:off x="2209800" y="405075"/>
            <a:ext cx="9144000" cy="754025"/>
          </a:xfrm>
        </p:spPr>
        <p:txBody>
          <a:bodyPr/>
          <a:lstStyle/>
          <a:p>
            <a:r>
              <a:rPr lang="en-US" dirty="0" smtClean="0"/>
              <a:t>Jeff Putz</a:t>
            </a:r>
            <a:endParaRPr lang="en-US" dirty="0"/>
          </a:p>
        </p:txBody>
      </p:sp>
    </p:spTree>
    <p:extLst>
      <p:ext uri="{BB962C8B-B14F-4D97-AF65-F5344CB8AC3E}">
        <p14:creationId xmlns:p14="http://schemas.microsoft.com/office/powerpoint/2010/main" val="1904981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problems does NoSQL solve?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Computationally less expensive, depending on which system.</a:t>
            </a:r>
          </a:p>
          <a:p>
            <a:r>
              <a:rPr lang="en-US" dirty="0" smtClean="0"/>
              <a:t>Crazy throughput, especially for writes, also depending on system.</a:t>
            </a:r>
          </a:p>
          <a:p>
            <a:r>
              <a:rPr lang="en-US" dirty="0" smtClean="0"/>
              <a:t>Potentially higher developer productivity (assuming prior </a:t>
            </a:r>
            <a:r>
              <a:rPr lang="en-US" dirty="0" smtClean="0"/>
              <a:t>knowledge).</a:t>
            </a:r>
            <a:endParaRPr lang="en-US" dirty="0" smtClean="0"/>
          </a:p>
          <a:p>
            <a:r>
              <a:rPr lang="en-US" dirty="0" smtClean="0"/>
              <a:t>Tons of options, many in managed cloud offerings. Choose from key/value, document, graph, column.</a:t>
            </a:r>
          </a:p>
          <a:p>
            <a:r>
              <a:rPr lang="en-US" dirty="0" smtClean="0"/>
              <a:t>Many are open source, so licensing is not a component of cost.</a:t>
            </a:r>
          </a:p>
          <a:p>
            <a:r>
              <a:rPr lang="en-US" dirty="0" smtClean="0"/>
              <a:t>Simple API’s, usually RESTful, so they’re platform agnostic (though let’s be honest, you can use SQL variants everywhere too).</a:t>
            </a:r>
          </a:p>
          <a:p>
            <a:r>
              <a:rPr lang="en-US" dirty="0" smtClean="0"/>
              <a:t>Ironically, using NoSQL and thinking in the simplest terms is good practice for better SQL.</a:t>
            </a:r>
            <a:endParaRPr lang="en-US" dirty="0"/>
          </a:p>
        </p:txBody>
      </p:sp>
    </p:spTree>
    <p:extLst>
      <p:ext uri="{BB962C8B-B14F-4D97-AF65-F5344CB8AC3E}">
        <p14:creationId xmlns:p14="http://schemas.microsoft.com/office/powerpoint/2010/main" val="134271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reality check</a:t>
            </a:r>
            <a:endParaRPr lang="en-US" dirty="0"/>
          </a:p>
        </p:txBody>
      </p:sp>
      <p:sp>
        <p:nvSpPr>
          <p:cNvPr id="3" name="Content Placeholder 2"/>
          <p:cNvSpPr>
            <a:spLocks noGrp="1"/>
          </p:cNvSpPr>
          <p:nvPr>
            <p:ph idx="1"/>
          </p:nvPr>
        </p:nvSpPr>
        <p:spPr/>
        <p:txBody>
          <a:bodyPr>
            <a:normAutofit fontScale="85000" lnSpcReduction="10000"/>
          </a:bodyPr>
          <a:lstStyle/>
          <a:p>
            <a:r>
              <a:rPr lang="en-US" sz="9600" dirty="0" smtClean="0"/>
              <a:t>You are not Facebook or the Twitter.</a:t>
            </a:r>
          </a:p>
          <a:p>
            <a:r>
              <a:rPr lang="en-US" sz="9600" dirty="0" smtClean="0"/>
              <a:t>Don’t prematurely optimize.</a:t>
            </a:r>
            <a:endParaRPr lang="en-US" sz="9600" dirty="0"/>
          </a:p>
        </p:txBody>
      </p:sp>
    </p:spTree>
    <p:extLst>
      <p:ext uri="{BB962C8B-B14F-4D97-AF65-F5344CB8AC3E}">
        <p14:creationId xmlns:p14="http://schemas.microsoft.com/office/powerpoint/2010/main" val="1194461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0701"/>
            <a:ext cx="12192000" cy="9144000"/>
          </a:xfrm>
          <a:prstGeom prst="rect">
            <a:avLst/>
          </a:prstGeom>
        </p:spPr>
      </p:pic>
      <p:sp>
        <p:nvSpPr>
          <p:cNvPr id="3" name="TextBox 2"/>
          <p:cNvSpPr txBox="1"/>
          <p:nvPr/>
        </p:nvSpPr>
        <p:spPr>
          <a:xfrm>
            <a:off x="1840230" y="174747"/>
            <a:ext cx="8698230" cy="923330"/>
          </a:xfrm>
          <a:prstGeom prst="rect">
            <a:avLst/>
          </a:prstGeom>
          <a:noFill/>
        </p:spPr>
        <p:txBody>
          <a:bodyPr wrap="square" rtlCol="0">
            <a:spAutoFit/>
          </a:bodyPr>
          <a:lstStyle/>
          <a:p>
            <a:pPr algn="ctr"/>
            <a:r>
              <a:rPr lang="en-US" sz="5400" dirty="0" smtClean="0">
                <a:effectLst>
                  <a:glow rad="88900">
                    <a:schemeClr val="bg1"/>
                  </a:glow>
                </a:effectLst>
                <a:latin typeface="Impact" charset="0"/>
                <a:ea typeface="Impact" charset="0"/>
                <a:cs typeface="Impact" charset="0"/>
              </a:rPr>
              <a:t>DISAPPROVE GORILLA</a:t>
            </a:r>
            <a:endParaRPr lang="en-US" sz="5400" dirty="0">
              <a:effectLst>
                <a:glow rad="88900">
                  <a:schemeClr val="bg1"/>
                </a:glow>
              </a:effectLst>
              <a:latin typeface="Impact" charset="0"/>
              <a:ea typeface="Impact" charset="0"/>
              <a:cs typeface="Impact" charset="0"/>
            </a:endParaRPr>
          </a:p>
        </p:txBody>
      </p:sp>
      <p:sp>
        <p:nvSpPr>
          <p:cNvPr id="4" name="Rectangle 3"/>
          <p:cNvSpPr/>
          <p:nvPr/>
        </p:nvSpPr>
        <p:spPr>
          <a:xfrm>
            <a:off x="2447309" y="4844534"/>
            <a:ext cx="7297382" cy="1754326"/>
          </a:xfrm>
          <a:prstGeom prst="rect">
            <a:avLst/>
          </a:prstGeom>
        </p:spPr>
        <p:txBody>
          <a:bodyPr wrap="none">
            <a:spAutoFit/>
          </a:bodyPr>
          <a:lstStyle/>
          <a:p>
            <a:pPr algn="ctr"/>
            <a:r>
              <a:rPr lang="en-US" sz="5400" dirty="0" smtClean="0">
                <a:effectLst>
                  <a:glow rad="88900">
                    <a:schemeClr val="bg1"/>
                  </a:glow>
                </a:effectLst>
                <a:latin typeface="Impact" charset="0"/>
                <a:ea typeface="Impact" charset="0"/>
                <a:cs typeface="Impact" charset="0"/>
              </a:rPr>
              <a:t>DISAPPROVES OF </a:t>
            </a:r>
          </a:p>
          <a:p>
            <a:pPr algn="ctr"/>
            <a:r>
              <a:rPr lang="en-US" sz="5400" dirty="0" smtClean="0">
                <a:effectLst>
                  <a:glow rad="88900">
                    <a:schemeClr val="bg1"/>
                  </a:glow>
                </a:effectLst>
                <a:latin typeface="Impact" charset="0"/>
                <a:ea typeface="Impact" charset="0"/>
                <a:cs typeface="Impact" charset="0"/>
              </a:rPr>
              <a:t>PREMATURE OPTIMIZATION</a:t>
            </a:r>
            <a:endParaRPr lang="en-US" sz="5400" dirty="0">
              <a:effectLst>
                <a:glow rad="88900">
                  <a:schemeClr val="bg1"/>
                </a:glow>
              </a:effectLst>
              <a:latin typeface="Impact" charset="0"/>
              <a:ea typeface="Impact" charset="0"/>
              <a:cs typeface="Impact" charset="0"/>
            </a:endParaRPr>
          </a:p>
        </p:txBody>
      </p:sp>
    </p:spTree>
    <p:extLst>
      <p:ext uri="{BB962C8B-B14F-4D97-AF65-F5344CB8AC3E}">
        <p14:creationId xmlns:p14="http://schemas.microsoft.com/office/powerpoint/2010/main" val="644225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normal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Most SQL databases can do straight, single-key storage adequately.</a:t>
            </a:r>
          </a:p>
          <a:p>
            <a:r>
              <a:rPr lang="en-US" dirty="0" smtClean="0"/>
              <a:t>Fight the urge to normalize everything.</a:t>
            </a:r>
          </a:p>
          <a:p>
            <a:r>
              <a:rPr lang="en-US" dirty="0" smtClean="0"/>
              <a:t>Sometimes, it’s OK to compose instead of join (an important consideration for NoSQL usage, but also for SQL).</a:t>
            </a:r>
          </a:p>
          <a:p>
            <a:r>
              <a:rPr lang="en-US" dirty="0" smtClean="0"/>
              <a:t>Important: Don’t build schema around object graphs that never have to be interrogated. Just serialize it, drop it in a single field.</a:t>
            </a:r>
          </a:p>
          <a:p>
            <a:r>
              <a:rPr lang="en-US" dirty="0" smtClean="0"/>
              <a:t>Break down what your business need is, and figure out the fastest possible way to get it. Focus on the domain, not the persistence and code mechanisms.</a:t>
            </a:r>
          </a:p>
          <a:p>
            <a:r>
              <a:rPr lang="en-US" dirty="0" smtClean="0"/>
              <a:t>Hybrid </a:t>
            </a:r>
            <a:r>
              <a:rPr lang="en-US" dirty="0" smtClean="0"/>
              <a:t>solutions </a:t>
            </a:r>
            <a:r>
              <a:rPr lang="en-US" dirty="0" smtClean="0"/>
              <a:t>(SQL + table/blob storage, SQL + key/value) are great options provided you can persist in a transactional manner.</a:t>
            </a:r>
            <a:endParaRPr lang="en-US" dirty="0"/>
          </a:p>
        </p:txBody>
      </p:sp>
    </p:spTree>
    <p:extLst>
      <p:ext uri="{BB962C8B-B14F-4D97-AF65-F5344CB8AC3E}">
        <p14:creationId xmlns:p14="http://schemas.microsoft.com/office/powerpoint/2010/main" val="175328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sauce: Avoid the join</a:t>
            </a:r>
            <a:endParaRPr lang="en-US" dirty="0"/>
          </a:p>
        </p:txBody>
      </p:sp>
      <p:sp>
        <p:nvSpPr>
          <p:cNvPr id="3" name="Content Placeholder 2"/>
          <p:cNvSpPr>
            <a:spLocks noGrp="1"/>
          </p:cNvSpPr>
          <p:nvPr>
            <p:ph idx="1"/>
          </p:nvPr>
        </p:nvSpPr>
        <p:spPr/>
        <p:txBody>
          <a:bodyPr/>
          <a:lstStyle/>
          <a:p>
            <a:r>
              <a:rPr lang="en-US" dirty="0" smtClean="0"/>
              <a:t>Aggregate querying is the performance bottleneck sin for the average LOB app. Multiple joins plus averages or sums are bad news.</a:t>
            </a:r>
          </a:p>
          <a:p>
            <a:r>
              <a:rPr lang="en-US" dirty="0" smtClean="0"/>
              <a:t>Think about what physically has to be read from a disk to generate your </a:t>
            </a:r>
            <a:r>
              <a:rPr lang="en-US" dirty="0" smtClean="0"/>
              <a:t>results and don’t be averse to duplicate data.</a:t>
            </a:r>
            <a:endParaRPr lang="en-US" dirty="0" smtClean="0"/>
          </a:p>
          <a:p>
            <a:r>
              <a:rPr lang="en-US" dirty="0" smtClean="0"/>
              <a:t>Create well-defined logic pipelines in your app (not the database!) that recalculate aggregate fields when the relevant data changes, so you don’t have to query it in real time.</a:t>
            </a:r>
          </a:p>
          <a:p>
            <a:r>
              <a:rPr lang="en-US" dirty="0" smtClean="0"/>
              <a:t>One calculation when the data changes is faster than calculating all of it every time! </a:t>
            </a:r>
            <a:endParaRPr lang="en-US" dirty="0"/>
          </a:p>
        </p:txBody>
      </p:sp>
    </p:spTree>
    <p:extLst>
      <p:ext uri="{BB962C8B-B14F-4D97-AF65-F5344CB8AC3E}">
        <p14:creationId xmlns:p14="http://schemas.microsoft.com/office/powerpoint/2010/main" val="17551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61" y="548640"/>
            <a:ext cx="11307710" cy="5735558"/>
          </a:xfrm>
          <a:prstGeom prst="rect">
            <a:avLst/>
          </a:prstGeom>
        </p:spPr>
      </p:pic>
      <p:sp>
        <p:nvSpPr>
          <p:cNvPr id="3" name="Frame 2"/>
          <p:cNvSpPr/>
          <p:nvPr/>
        </p:nvSpPr>
        <p:spPr>
          <a:xfrm>
            <a:off x="7514705" y="1679171"/>
            <a:ext cx="997527" cy="49876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p:cNvSpPr/>
          <p:nvPr/>
        </p:nvSpPr>
        <p:spPr>
          <a:xfrm>
            <a:off x="7631082" y="2809702"/>
            <a:ext cx="1147158" cy="49876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7631082" y="4546950"/>
            <a:ext cx="1147158" cy="49876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6517178" y="5785434"/>
            <a:ext cx="1230284" cy="49876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6117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Beautifully cloudy days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Azure, AWS, Google have countless options.</a:t>
            </a:r>
          </a:p>
          <a:p>
            <a:r>
              <a:rPr lang="en-US" dirty="0" smtClean="0"/>
              <a:t>SQL Server in the cloud &gt; </a:t>
            </a:r>
            <a:r>
              <a:rPr lang="en-US" dirty="0" err="1" smtClean="0"/>
              <a:t>on-premise</a:t>
            </a:r>
            <a:r>
              <a:rPr lang="en-US" dirty="0" smtClean="0"/>
              <a:t> SQL (don’t let DBA’s tell you otherwise).</a:t>
            </a:r>
          </a:p>
          <a:p>
            <a:r>
              <a:rPr lang="en-US" dirty="0" smtClean="0"/>
              <a:t>Instrumentation on cloud services is generally excellent (some even make suggestions to better your schema or indexing).</a:t>
            </a:r>
          </a:p>
          <a:p>
            <a:r>
              <a:rPr lang="en-US" dirty="0" smtClean="0"/>
              <a:t>Maintenance and administration is near zero</a:t>
            </a:r>
            <a:r>
              <a:rPr lang="en-US" dirty="0" smtClean="0"/>
              <a:t>.</a:t>
            </a:r>
          </a:p>
          <a:p>
            <a:r>
              <a:rPr lang="en-US" dirty="0" smtClean="0"/>
              <a:t>Redundancy and disaster recovery is “free.”</a:t>
            </a:r>
            <a:endParaRPr lang="en-US" dirty="0" smtClean="0"/>
          </a:p>
          <a:p>
            <a:r>
              <a:rPr lang="en-US" dirty="0" smtClean="0"/>
              <a:t>Pricing models vary based on a combination of storage and transactional throughput.</a:t>
            </a:r>
          </a:p>
          <a:p>
            <a:r>
              <a:rPr lang="en-US" dirty="0" smtClean="0"/>
              <a:t>Experimentation and prototyping is super cheap, so you can make informed choices.</a:t>
            </a:r>
            <a:endParaRPr lang="en-US" dirty="0"/>
          </a:p>
        </p:txBody>
      </p:sp>
    </p:spTree>
    <p:extLst>
      <p:ext uri="{BB962C8B-B14F-4D97-AF65-F5344CB8AC3E}">
        <p14:creationId xmlns:p14="http://schemas.microsoft.com/office/powerpoint/2010/main" val="99041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Real-world anecdotes</a:t>
            </a:r>
            <a:endParaRPr lang="en-US" dirty="0"/>
          </a:p>
        </p:txBody>
      </p:sp>
      <p:sp>
        <p:nvSpPr>
          <p:cNvPr id="3" name="Content Placeholder 2"/>
          <p:cNvSpPr>
            <a:spLocks noGrp="1"/>
          </p:cNvSpPr>
          <p:nvPr>
            <p:ph idx="1"/>
          </p:nvPr>
        </p:nvSpPr>
        <p:spPr/>
        <p:txBody>
          <a:bodyPr/>
          <a:lstStyle/>
          <a:p>
            <a:r>
              <a:rPr lang="en-US" dirty="0" smtClean="0"/>
              <a:t>SQL: Report storage, tabular data serialized and stored in a single row, rehydrated easily to HTML tables or CSV’s.</a:t>
            </a:r>
          </a:p>
          <a:p>
            <a:r>
              <a:rPr lang="en-US" dirty="0" smtClean="0"/>
              <a:t>NoSQL (table): State management for worker processes.</a:t>
            </a:r>
          </a:p>
          <a:p>
            <a:r>
              <a:rPr lang="en-US" dirty="0" smtClean="0"/>
              <a:t>SQL + NoSQL (</a:t>
            </a:r>
            <a:r>
              <a:rPr lang="en-US" dirty="0" err="1" smtClean="0"/>
              <a:t>Redis</a:t>
            </a:r>
            <a:r>
              <a:rPr lang="en-US" dirty="0" smtClean="0"/>
              <a:t>): Distributed, two-level cache enabled by messaging.</a:t>
            </a:r>
          </a:p>
          <a:p>
            <a:r>
              <a:rPr lang="en-US" dirty="0" smtClean="0"/>
              <a:t>SQL + Search (AWS, Azure or even Lucene over storage): Fast search results with ID’s to SQL entities</a:t>
            </a:r>
            <a:r>
              <a:rPr lang="en-US" dirty="0" smtClean="0"/>
              <a:t>.</a:t>
            </a:r>
          </a:p>
          <a:p>
            <a:r>
              <a:rPr lang="en-US" dirty="0" smtClean="0"/>
              <a:t>Table storage fail: Display events in user profile, were out of order because inserts were non-deterministic. SQL was a better choice.</a:t>
            </a:r>
            <a:endParaRPr lang="en-US" dirty="0"/>
          </a:p>
        </p:txBody>
      </p:sp>
    </p:spTree>
    <p:extLst>
      <p:ext uri="{BB962C8B-B14F-4D97-AF65-F5344CB8AC3E}">
        <p14:creationId xmlns:p14="http://schemas.microsoft.com/office/powerpoint/2010/main" val="4859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a:t>Decks: </a:t>
            </a:r>
            <a:r>
              <a:rPr lang="en-US" dirty="0">
                <a:hlinkClick r:id="rId2"/>
              </a:rPr>
              <a:t>https://github.com/jeffputz</a:t>
            </a:r>
            <a:endParaRPr lang="en-US" dirty="0"/>
          </a:p>
          <a:p>
            <a:r>
              <a:rPr lang="en-US" dirty="0">
                <a:hlinkClick r:id="rId3"/>
              </a:rPr>
              <a:t>jeff@popw.com</a:t>
            </a:r>
            <a:r>
              <a:rPr lang="en-US" dirty="0"/>
              <a:t> and on the Twitter @</a:t>
            </a:r>
            <a:r>
              <a:rPr lang="en-US" dirty="0" err="1" smtClean="0"/>
              <a:t>jeffputz</a:t>
            </a:r>
            <a:endParaRPr lang="en-US" dirty="0" smtClean="0"/>
          </a:p>
          <a:p>
            <a:r>
              <a:rPr lang="en-US" dirty="0" smtClean="0"/>
              <a:t>Don’t forget to rate this session!</a:t>
            </a:r>
          </a:p>
          <a:p>
            <a:r>
              <a:rPr lang="en-US" dirty="0" smtClean="0"/>
              <a:t>Mentor and develop each others’ careers</a:t>
            </a:r>
          </a:p>
          <a:p>
            <a:r>
              <a:rPr lang="en-US" dirty="0" smtClean="0"/>
              <a:t>Remember</a:t>
            </a:r>
            <a:r>
              <a:rPr lang="mr-IN" dirty="0" smtClean="0"/>
              <a:t>…</a:t>
            </a:r>
            <a:r>
              <a:rPr lang="en-US" dirty="0" smtClean="0"/>
              <a:t> respect and diversity make us better</a:t>
            </a:r>
            <a:endParaRPr lang="en-US" dirty="0"/>
          </a:p>
          <a:p>
            <a:endParaRPr lang="en-US" dirty="0"/>
          </a:p>
        </p:txBody>
      </p:sp>
    </p:spTree>
    <p:extLst>
      <p:ext uri="{BB962C8B-B14F-4D97-AF65-F5344CB8AC3E}">
        <p14:creationId xmlns:p14="http://schemas.microsoft.com/office/powerpoint/2010/main" val="1613228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 y="-464234"/>
            <a:ext cx="12204918" cy="7793502"/>
          </a:xfrm>
          <a:prstGeom prst="rect">
            <a:avLst/>
          </a:prstGeom>
        </p:spPr>
      </p:pic>
    </p:spTree>
    <p:extLst>
      <p:ext uri="{BB962C8B-B14F-4D97-AF65-F5344CB8AC3E}">
        <p14:creationId xmlns:p14="http://schemas.microsoft.com/office/powerpoint/2010/main" val="1552348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Live in The OC (Florida version, next door to Walt Disney World).</a:t>
            </a:r>
          </a:p>
          <a:p>
            <a:r>
              <a:rPr lang="en-US" dirty="0" smtClean="0"/>
              <a:t>Working </a:t>
            </a:r>
            <a:r>
              <a:rPr lang="en-US" dirty="0" smtClean="0"/>
              <a:t>the </a:t>
            </a:r>
            <a:r>
              <a:rPr lang="en-US" dirty="0" err="1" smtClean="0"/>
              <a:t>softwares</a:t>
            </a:r>
            <a:r>
              <a:rPr lang="en-US" dirty="0" smtClean="0"/>
              <a:t> since 1999-ish.</a:t>
            </a:r>
          </a:p>
          <a:p>
            <a:r>
              <a:rPr lang="en-US" dirty="0" smtClean="0"/>
              <a:t>Diverse experience, from </a:t>
            </a:r>
            <a:r>
              <a:rPr lang="en-US" dirty="0" err="1" smtClean="0"/>
              <a:t>megacorps</a:t>
            </a:r>
            <a:r>
              <a:rPr lang="en-US" dirty="0" smtClean="0"/>
              <a:t> like Microsoft and Humana to startups and dot-com flameouts.</a:t>
            </a:r>
          </a:p>
          <a:p>
            <a:r>
              <a:rPr lang="en-US" dirty="0" smtClean="0"/>
              <a:t>Currently VP of Product Development and Software Engineering for </a:t>
            </a:r>
            <a:r>
              <a:rPr lang="en-US" dirty="0" err="1" smtClean="0"/>
              <a:t>novi</a:t>
            </a:r>
            <a:r>
              <a:rPr lang="en-US" dirty="0" smtClean="0"/>
              <a:t> </a:t>
            </a:r>
            <a:r>
              <a:rPr lang="en-US" dirty="0" smtClean="0"/>
              <a:t>AMS (association management SaaS product).</a:t>
            </a:r>
            <a:endParaRPr lang="en-US" dirty="0" smtClean="0"/>
          </a:p>
          <a:p>
            <a:r>
              <a:rPr lang="en-US" dirty="0" smtClean="0"/>
              <a:t>Been hiring people on and off for the last ten years</a:t>
            </a:r>
            <a:r>
              <a:rPr lang="en-US" dirty="0" smtClean="0"/>
              <a:t>.</a:t>
            </a:r>
          </a:p>
          <a:p>
            <a:r>
              <a:rPr lang="en-US" dirty="0" smtClean="0"/>
              <a:t>Current career stage: Visio, email and occasionally code.</a:t>
            </a:r>
            <a:endParaRPr lang="en-US" dirty="0" smtClean="0"/>
          </a:p>
          <a:p>
            <a:r>
              <a:rPr lang="en-US" dirty="0"/>
              <a:t>Decks: </a:t>
            </a:r>
            <a:r>
              <a:rPr lang="en-US" dirty="0">
                <a:hlinkClick r:id="rId3"/>
              </a:rPr>
              <a:t>https://</a:t>
            </a:r>
            <a:r>
              <a:rPr lang="en-US" dirty="0" smtClean="0">
                <a:hlinkClick r:id="rId3"/>
              </a:rPr>
              <a:t>github.com/jeffputz</a:t>
            </a:r>
            <a:endParaRPr lang="en-US" dirty="0" smtClean="0"/>
          </a:p>
          <a:p>
            <a:r>
              <a:rPr lang="en-US" dirty="0" smtClean="0">
                <a:hlinkClick r:id="rId4"/>
              </a:rPr>
              <a:t>jeff@popw.com</a:t>
            </a:r>
            <a:r>
              <a:rPr lang="en-US" dirty="0" smtClean="0"/>
              <a:t> and on the Twitter @</a:t>
            </a:r>
            <a:r>
              <a:rPr lang="en-US" dirty="0" err="1" smtClean="0"/>
              <a:t>jeffputz</a:t>
            </a:r>
            <a:endParaRPr lang="en-US" dirty="0"/>
          </a:p>
        </p:txBody>
      </p:sp>
    </p:spTree>
    <p:extLst>
      <p:ext uri="{BB962C8B-B14F-4D97-AF65-F5344CB8AC3E}">
        <p14:creationId xmlns:p14="http://schemas.microsoft.com/office/powerpoint/2010/main" val="181294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this for</a:t>
            </a:r>
            <a:endParaRPr lang="en-US" dirty="0"/>
          </a:p>
        </p:txBody>
      </p:sp>
      <p:sp>
        <p:nvSpPr>
          <p:cNvPr id="3" name="Content Placeholder 2"/>
          <p:cNvSpPr>
            <a:spLocks noGrp="1"/>
          </p:cNvSpPr>
          <p:nvPr>
            <p:ph idx="1"/>
          </p:nvPr>
        </p:nvSpPr>
        <p:spPr/>
        <p:txBody>
          <a:bodyPr/>
          <a:lstStyle/>
          <a:p>
            <a:r>
              <a:rPr lang="en-US" dirty="0" smtClean="0"/>
              <a:t>Developers, developers, developers</a:t>
            </a:r>
          </a:p>
          <a:p>
            <a:r>
              <a:rPr lang="en-US" dirty="0" smtClean="0"/>
              <a:t>“Architects</a:t>
            </a:r>
            <a:r>
              <a:rPr lang="en-US" dirty="0" smtClean="0"/>
              <a:t>” probably get this</a:t>
            </a:r>
            <a:endParaRPr lang="en-US" dirty="0" smtClean="0"/>
          </a:p>
          <a:p>
            <a:r>
              <a:rPr lang="en-US" dirty="0" smtClean="0"/>
              <a:t>Skeptical business folk</a:t>
            </a:r>
          </a:p>
          <a:p>
            <a:r>
              <a:rPr lang="en-US" dirty="0" smtClean="0"/>
              <a:t>This is not an argument about what is more </a:t>
            </a:r>
            <a:r>
              <a:rPr lang="en-US" dirty="0" smtClean="0"/>
              <a:t>scalable, </a:t>
            </a:r>
            <a:r>
              <a:rPr lang="en-US" dirty="0" smtClean="0"/>
              <a:t>but rather choosing the right tool (scale is different for SQL vs. NoSQL)</a:t>
            </a:r>
          </a:p>
          <a:p>
            <a:r>
              <a:rPr lang="en-US" dirty="0" smtClean="0"/>
              <a:t>There are good practices to follow for any persistence platform</a:t>
            </a:r>
            <a:endParaRPr lang="en-US" dirty="0"/>
          </a:p>
        </p:txBody>
      </p:sp>
    </p:spTree>
    <p:extLst>
      <p:ext uri="{BB962C8B-B14F-4D97-AF65-F5344CB8AC3E}">
        <p14:creationId xmlns:p14="http://schemas.microsoft.com/office/powerpoint/2010/main" val="147889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0" y="1727200"/>
            <a:ext cx="6350000" cy="3403600"/>
          </a:xfrm>
          <a:prstGeom prst="rect">
            <a:avLst/>
          </a:prstGeom>
        </p:spPr>
      </p:pic>
      <p:sp>
        <p:nvSpPr>
          <p:cNvPr id="3" name="TextBox 2"/>
          <p:cNvSpPr txBox="1"/>
          <p:nvPr/>
        </p:nvSpPr>
        <p:spPr>
          <a:xfrm>
            <a:off x="1931670" y="0"/>
            <a:ext cx="8583930" cy="1754326"/>
          </a:xfrm>
          <a:prstGeom prst="rect">
            <a:avLst/>
          </a:prstGeom>
          <a:noFill/>
        </p:spPr>
        <p:txBody>
          <a:bodyPr wrap="square" rtlCol="0">
            <a:spAutoFit/>
          </a:bodyPr>
          <a:lstStyle/>
          <a:p>
            <a:pPr algn="ctr"/>
            <a:r>
              <a:rPr lang="en-US" sz="5400" dirty="0" smtClean="0">
                <a:effectLst>
                  <a:glow rad="127000">
                    <a:schemeClr val="bg1"/>
                  </a:glow>
                </a:effectLst>
                <a:latin typeface="Impact" charset="0"/>
                <a:ea typeface="Impact" charset="0"/>
                <a:cs typeface="Impact" charset="0"/>
              </a:rPr>
              <a:t>NEW THING COMES OUT AND YOU BE LIKE</a:t>
            </a:r>
            <a:endParaRPr lang="en-US" sz="5400" dirty="0">
              <a:effectLst>
                <a:glow rad="127000">
                  <a:schemeClr val="bg1"/>
                </a:glow>
              </a:effectLst>
              <a:latin typeface="Impact" charset="0"/>
              <a:ea typeface="Impact" charset="0"/>
              <a:cs typeface="Impact" charset="0"/>
            </a:endParaRPr>
          </a:p>
        </p:txBody>
      </p:sp>
      <p:sp>
        <p:nvSpPr>
          <p:cNvPr id="4" name="TextBox 3"/>
          <p:cNvSpPr txBox="1"/>
          <p:nvPr/>
        </p:nvSpPr>
        <p:spPr>
          <a:xfrm>
            <a:off x="1804035" y="5109210"/>
            <a:ext cx="8583930" cy="1754326"/>
          </a:xfrm>
          <a:prstGeom prst="rect">
            <a:avLst/>
          </a:prstGeom>
          <a:noFill/>
        </p:spPr>
        <p:txBody>
          <a:bodyPr wrap="square" rtlCol="0">
            <a:spAutoFit/>
          </a:bodyPr>
          <a:lstStyle/>
          <a:p>
            <a:pPr algn="ctr"/>
            <a:r>
              <a:rPr lang="en-US" sz="5400" dirty="0" smtClean="0">
                <a:effectLst>
                  <a:glow rad="127000">
                    <a:schemeClr val="bg1"/>
                  </a:glow>
                </a:effectLst>
                <a:latin typeface="Impact" charset="0"/>
                <a:ea typeface="Impact" charset="0"/>
                <a:cs typeface="Impact" charset="0"/>
              </a:rPr>
              <a:t>I GOTTA USE THAT BECAUSE I’M AWESOME</a:t>
            </a:r>
            <a:endParaRPr lang="en-US" sz="5400" dirty="0">
              <a:effectLst>
                <a:glow rad="127000">
                  <a:schemeClr val="bg1"/>
                </a:glow>
              </a:effectLst>
              <a:latin typeface="Impact" charset="0"/>
              <a:ea typeface="Impact" charset="0"/>
              <a:cs typeface="Impact" charset="0"/>
            </a:endParaRPr>
          </a:p>
        </p:txBody>
      </p:sp>
    </p:spTree>
    <p:extLst>
      <p:ext uri="{BB962C8B-B14F-4D97-AF65-F5344CB8AC3E}">
        <p14:creationId xmlns:p14="http://schemas.microsoft.com/office/powerpoint/2010/main" val="1389501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context</a:t>
            </a:r>
            <a:endParaRPr lang="en-US" dirty="0"/>
          </a:p>
        </p:txBody>
      </p:sp>
      <p:sp>
        <p:nvSpPr>
          <p:cNvPr id="3" name="Content Placeholder 2"/>
          <p:cNvSpPr>
            <a:spLocks noGrp="1"/>
          </p:cNvSpPr>
          <p:nvPr>
            <p:ph idx="1"/>
          </p:nvPr>
        </p:nvSpPr>
        <p:spPr/>
        <p:txBody>
          <a:bodyPr/>
          <a:lstStyle/>
          <a:p>
            <a:r>
              <a:rPr lang="en-US" dirty="0" smtClean="0"/>
              <a:t>Avoid shiny object syndrome at all costs.</a:t>
            </a:r>
          </a:p>
          <a:p>
            <a:r>
              <a:rPr lang="en-US" dirty="0" smtClean="0"/>
              <a:t>Really understand and work through your problem, before you start coming up with solutions.</a:t>
            </a:r>
          </a:p>
          <a:p>
            <a:r>
              <a:rPr lang="en-US" dirty="0" smtClean="0"/>
              <a:t>Context is more than just code, it’s your team, priorities, process, budget, skillsets, available time, astrological sign.</a:t>
            </a:r>
          </a:p>
          <a:p>
            <a:r>
              <a:rPr lang="en-US" dirty="0" smtClean="0"/>
              <a:t>For real, this stuff doesn’t apply just to data persistence, it applies to everything we do.</a:t>
            </a:r>
          </a:p>
          <a:p>
            <a:r>
              <a:rPr lang="en-US" dirty="0" smtClean="0"/>
              <a:t>Most problems have been solved, and trying to be clever or reinvent something is not conducive to shipping stuff.</a:t>
            </a:r>
            <a:endParaRPr lang="en-US" dirty="0"/>
          </a:p>
        </p:txBody>
      </p:sp>
    </p:spTree>
    <p:extLst>
      <p:ext uri="{BB962C8B-B14F-4D97-AF65-F5344CB8AC3E}">
        <p14:creationId xmlns:p14="http://schemas.microsoft.com/office/powerpoint/2010/main" val="55079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90851" y="0"/>
            <a:ext cx="4522123" cy="1569660"/>
          </a:xfrm>
          <a:prstGeom prst="rect">
            <a:avLst/>
          </a:prstGeom>
          <a:noFill/>
        </p:spPr>
        <p:txBody>
          <a:bodyPr wrap="square" rtlCol="0">
            <a:spAutoFit/>
          </a:bodyPr>
          <a:lstStyle/>
          <a:p>
            <a:pPr algn="ctr"/>
            <a:r>
              <a:rPr lang="en-US" sz="9600" dirty="0" smtClean="0"/>
              <a:t>2010</a:t>
            </a:r>
            <a:endParaRPr lang="en-US" sz="9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036" y="1401157"/>
            <a:ext cx="7041752" cy="4999644"/>
          </a:xfrm>
          <a:prstGeom prst="rect">
            <a:avLst/>
          </a:prstGeom>
        </p:spPr>
      </p:pic>
    </p:spTree>
    <p:extLst>
      <p:ext uri="{BB962C8B-B14F-4D97-AF65-F5344CB8AC3E}">
        <p14:creationId xmlns:p14="http://schemas.microsoft.com/office/powerpoint/2010/main" val="1562678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567"/>
            <a:ext cx="10515600" cy="1325563"/>
          </a:xfrm>
        </p:spPr>
        <p:txBody>
          <a:bodyPr>
            <a:normAutofit/>
          </a:bodyPr>
          <a:lstStyle/>
          <a:p>
            <a:pPr algn="ctr"/>
            <a:r>
              <a:rPr lang="en-US" sz="8000" dirty="0" smtClean="0"/>
              <a:t>2010</a:t>
            </a:r>
            <a:endParaRPr lang="en-US" sz="8000" dirty="0"/>
          </a:p>
        </p:txBody>
      </p:sp>
      <p:pic>
        <p:nvPicPr>
          <p:cNvPr id="4" name="Picture 3"/>
          <p:cNvPicPr>
            <a:picLocks noChangeAspect="1"/>
          </p:cNvPicPr>
          <p:nvPr/>
        </p:nvPicPr>
        <p:blipFill>
          <a:blip r:embed="rId2"/>
          <a:stretch>
            <a:fillRect/>
          </a:stretch>
        </p:blipFill>
        <p:spPr>
          <a:xfrm>
            <a:off x="319160" y="1363692"/>
            <a:ext cx="5448300" cy="901700"/>
          </a:xfrm>
          <a:prstGeom prst="rect">
            <a:avLst/>
          </a:prstGeom>
        </p:spPr>
      </p:pic>
      <p:pic>
        <p:nvPicPr>
          <p:cNvPr id="5" name="Picture 4"/>
          <p:cNvPicPr>
            <a:picLocks noChangeAspect="1"/>
          </p:cNvPicPr>
          <p:nvPr/>
        </p:nvPicPr>
        <p:blipFill>
          <a:blip r:embed="rId3"/>
          <a:stretch>
            <a:fillRect/>
          </a:stretch>
        </p:blipFill>
        <p:spPr>
          <a:xfrm>
            <a:off x="8262476" y="463600"/>
            <a:ext cx="2692400" cy="2298700"/>
          </a:xfrm>
          <a:prstGeom prst="rect">
            <a:avLst/>
          </a:prstGeom>
        </p:spPr>
      </p:pic>
      <p:pic>
        <p:nvPicPr>
          <p:cNvPr id="6" name="Picture 5"/>
          <p:cNvPicPr>
            <a:picLocks noChangeAspect="1"/>
          </p:cNvPicPr>
          <p:nvPr/>
        </p:nvPicPr>
        <p:blipFill>
          <a:blip r:embed="rId4"/>
          <a:stretch>
            <a:fillRect/>
          </a:stretch>
        </p:blipFill>
        <p:spPr>
          <a:xfrm>
            <a:off x="84404" y="4882080"/>
            <a:ext cx="12009120" cy="1537953"/>
          </a:xfrm>
          <a:prstGeom prst="rect">
            <a:avLst/>
          </a:prstGeom>
        </p:spPr>
      </p:pic>
      <p:pic>
        <p:nvPicPr>
          <p:cNvPr id="7" name="Picture 6"/>
          <p:cNvPicPr>
            <a:picLocks noChangeAspect="1"/>
          </p:cNvPicPr>
          <p:nvPr/>
        </p:nvPicPr>
        <p:blipFill>
          <a:blip r:embed="rId5"/>
          <a:stretch>
            <a:fillRect/>
          </a:stretch>
        </p:blipFill>
        <p:spPr>
          <a:xfrm>
            <a:off x="211016" y="3395800"/>
            <a:ext cx="11826240" cy="1132199"/>
          </a:xfrm>
          <a:prstGeom prst="rect">
            <a:avLst/>
          </a:prstGeom>
        </p:spPr>
      </p:pic>
      <p:pic>
        <p:nvPicPr>
          <p:cNvPr id="8" name="Picture 7"/>
          <p:cNvPicPr>
            <a:picLocks noChangeAspect="1"/>
          </p:cNvPicPr>
          <p:nvPr/>
        </p:nvPicPr>
        <p:blipFill>
          <a:blip r:embed="rId6"/>
          <a:stretch>
            <a:fillRect/>
          </a:stretch>
        </p:blipFill>
        <p:spPr>
          <a:xfrm>
            <a:off x="1896843" y="2583137"/>
            <a:ext cx="5943600" cy="520700"/>
          </a:xfrm>
          <a:prstGeom prst="rect">
            <a:avLst/>
          </a:prstGeom>
        </p:spPr>
      </p:pic>
      <p:pic>
        <p:nvPicPr>
          <p:cNvPr id="9" name="Picture 8"/>
          <p:cNvPicPr>
            <a:picLocks noChangeAspect="1"/>
          </p:cNvPicPr>
          <p:nvPr/>
        </p:nvPicPr>
        <p:blipFill>
          <a:blip r:embed="rId7"/>
          <a:stretch>
            <a:fillRect/>
          </a:stretch>
        </p:blipFill>
        <p:spPr>
          <a:xfrm>
            <a:off x="686997" y="574038"/>
            <a:ext cx="3771900" cy="533400"/>
          </a:xfrm>
          <a:prstGeom prst="rect">
            <a:avLst/>
          </a:prstGeom>
        </p:spPr>
      </p:pic>
    </p:spTree>
    <p:extLst>
      <p:ext uri="{BB962C8B-B14F-4D97-AF65-F5344CB8AC3E}">
        <p14:creationId xmlns:p14="http://schemas.microsoft.com/office/powerpoint/2010/main" val="230282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SQL or not to SQL</a:t>
            </a:r>
            <a:endParaRPr lang="en-US" dirty="0"/>
          </a:p>
        </p:txBody>
      </p:sp>
      <p:sp>
        <p:nvSpPr>
          <p:cNvPr id="3" name="Content Placeholder 2"/>
          <p:cNvSpPr>
            <a:spLocks noGrp="1"/>
          </p:cNvSpPr>
          <p:nvPr>
            <p:ph idx="1"/>
          </p:nvPr>
        </p:nvSpPr>
        <p:spPr/>
        <p:txBody>
          <a:bodyPr>
            <a:normAutofit lnSpcReduction="10000"/>
          </a:bodyPr>
          <a:lstStyle/>
          <a:p>
            <a:r>
              <a:rPr lang="en-US" dirty="0" smtClean="0"/>
              <a:t>Does your data have relationships? Parent/child relationships are the biggest reason for this. Use SQL.</a:t>
            </a:r>
          </a:p>
          <a:p>
            <a:r>
              <a:rPr lang="en-US" dirty="0" smtClean="0"/>
              <a:t>Have unstructured data, data retrieved by a single key, documents, blobs? Use </a:t>
            </a:r>
            <a:r>
              <a:rPr lang="en-US" dirty="0" smtClean="0"/>
              <a:t>NoSQL if the skillsets allow. (Hint: A decade ago we called these “files” and stored them as such.)</a:t>
            </a:r>
            <a:endParaRPr lang="en-US" dirty="0" smtClean="0"/>
          </a:p>
          <a:p>
            <a:r>
              <a:rPr lang="en-US" dirty="0" smtClean="0"/>
              <a:t>Does your schema change a lot, is querying reasonably specific and are do you have specific throughput targets? NoSQL, but get ready to research your options.</a:t>
            </a:r>
          </a:p>
          <a:p>
            <a:r>
              <a:rPr lang="en-US" dirty="0" smtClean="0"/>
              <a:t>What experience does your team have? SQL is cheaper to support because everyone knows it. Also: SQL can probably do what you need.</a:t>
            </a:r>
          </a:p>
          <a:p>
            <a:endParaRPr lang="en-US" dirty="0"/>
          </a:p>
        </p:txBody>
      </p:sp>
    </p:spTree>
    <p:extLst>
      <p:ext uri="{BB962C8B-B14F-4D97-AF65-F5344CB8AC3E}">
        <p14:creationId xmlns:p14="http://schemas.microsoft.com/office/powerpoint/2010/main" val="174239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7684</TotalTime>
  <Words>1295</Words>
  <Application>Microsoft Macintosh PowerPoint</Application>
  <PresentationFormat>Widescreen</PresentationFormat>
  <Paragraphs>131</Paragraphs>
  <Slides>18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Corbel</vt:lpstr>
      <vt:lpstr>Impact</vt:lpstr>
      <vt:lpstr>Mangal</vt:lpstr>
      <vt:lpstr>Arial</vt:lpstr>
      <vt:lpstr>Depth</vt:lpstr>
      <vt:lpstr>App architecture without RDBS vs NoSQL drama</vt:lpstr>
      <vt:lpstr>PowerPoint Presentation</vt:lpstr>
      <vt:lpstr>About me</vt:lpstr>
      <vt:lpstr>Who is this for</vt:lpstr>
      <vt:lpstr>PowerPoint Presentation</vt:lpstr>
      <vt:lpstr>About context</vt:lpstr>
      <vt:lpstr>PowerPoint Presentation</vt:lpstr>
      <vt:lpstr>2010</vt:lpstr>
      <vt:lpstr>To SQL or not to SQL</vt:lpstr>
      <vt:lpstr>What problems does NoSQL solve?</vt:lpstr>
      <vt:lpstr>A quick reality check</vt:lpstr>
      <vt:lpstr>PowerPoint Presentation</vt:lpstr>
      <vt:lpstr>The new normal</vt:lpstr>
      <vt:lpstr>SQL sauce: Avoid the join</vt:lpstr>
      <vt:lpstr>PowerPoint Presentation</vt:lpstr>
      <vt:lpstr>Beautifully cloudy days</vt:lpstr>
      <vt:lpstr>Real-world anecdotes</vt:lpstr>
      <vt:lpstr>Questions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Hiring is hard,  getting hired is easy, so get it right</dc:title>
  <dc:creator>Jeff Putz</dc:creator>
  <cp:lastModifiedBy>Jeff Putz</cp:lastModifiedBy>
  <cp:revision>80</cp:revision>
  <dcterms:created xsi:type="dcterms:W3CDTF">2017-03-09T17:30:35Z</dcterms:created>
  <dcterms:modified xsi:type="dcterms:W3CDTF">2018-01-11T19:24:13Z</dcterms:modified>
</cp:coreProperties>
</file>